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27" r:id="rId1"/>
  </p:sldMasterIdLst>
  <p:notesMasterIdLst>
    <p:notesMasterId r:id="rId15"/>
  </p:notesMasterIdLst>
  <p:handoutMasterIdLst>
    <p:handoutMasterId r:id="rId16"/>
  </p:handoutMasterIdLst>
  <p:sldIdLst>
    <p:sldId id="256" r:id="rId2"/>
    <p:sldId id="389" r:id="rId3"/>
    <p:sldId id="391" r:id="rId4"/>
    <p:sldId id="392" r:id="rId5"/>
    <p:sldId id="393" r:id="rId6"/>
    <p:sldId id="394" r:id="rId7"/>
    <p:sldId id="390" r:id="rId8"/>
    <p:sldId id="404" r:id="rId9"/>
    <p:sldId id="397" r:id="rId10"/>
    <p:sldId id="402" r:id="rId11"/>
    <p:sldId id="399" r:id="rId12"/>
    <p:sldId id="401" r:id="rId13"/>
    <p:sldId id="403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12" autoAdjust="0"/>
    <p:restoredTop sz="94660"/>
  </p:normalViewPr>
  <p:slideViewPr>
    <p:cSldViewPr>
      <p:cViewPr varScale="1">
        <p:scale>
          <a:sx n="88" d="100"/>
          <a:sy n="88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</c:strCache>
            </c:strRef>
          </c:cat>
          <c:val>
            <c:numRef>
              <c:f>Sheet1!$B$2:$B$12</c:f>
              <c:numCache>
                <c:formatCode>#,##0_);\(#,##0\)</c:formatCode>
                <c:ptCount val="11"/>
                <c:pt idx="0">
                  <c:v>31700.0</c:v>
                </c:pt>
                <c:pt idx="1">
                  <c:v>31890.0</c:v>
                </c:pt>
                <c:pt idx="2">
                  <c:v>32020.0</c:v>
                </c:pt>
                <c:pt idx="3">
                  <c:v>32368.0</c:v>
                </c:pt>
                <c:pt idx="4">
                  <c:v>32585.0</c:v>
                </c:pt>
                <c:pt idx="5">
                  <c:v>33153.0</c:v>
                </c:pt>
                <c:pt idx="6">
                  <c:v>33662.0</c:v>
                </c:pt>
                <c:pt idx="7">
                  <c:v>33973.0</c:v>
                </c:pt>
                <c:pt idx="8">
                  <c:v>34372.0</c:v>
                </c:pt>
                <c:pt idx="9">
                  <c:v>34769.0</c:v>
                </c:pt>
                <c:pt idx="10">
                  <c:v>35236.0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2141837688"/>
        <c:axId val="2141841272"/>
      </c:barChart>
      <c:catAx>
        <c:axId val="214183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841272"/>
        <c:crosses val="autoZero"/>
        <c:auto val="1"/>
        <c:lblAlgn val="ctr"/>
        <c:lblOffset val="100"/>
        <c:noMultiLvlLbl val="0"/>
      </c:catAx>
      <c:valAx>
        <c:axId val="2141841272"/>
        <c:scaling>
          <c:orientation val="minMax"/>
        </c:scaling>
        <c:delete val="1"/>
        <c:axPos val="l"/>
        <c:numFmt formatCode="#,##0_);\(#,##0\)" sourceLinked="1"/>
        <c:majorTickMark val="none"/>
        <c:minorTickMark val="none"/>
        <c:tickLblPos val="nextTo"/>
        <c:crossAx val="214183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07-08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American</c:v>
                </c:pt>
                <c:pt idx="1">
                  <c:v>Irvington</c:v>
                </c:pt>
                <c:pt idx="2">
                  <c:v>Kennedy</c:v>
                </c:pt>
                <c:pt idx="3">
                  <c:v>Mission</c:v>
                </c:pt>
                <c:pt idx="4">
                  <c:v>Washington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7111.0</c:v>
                </c:pt>
                <c:pt idx="1">
                  <c:v>6248.0</c:v>
                </c:pt>
                <c:pt idx="2">
                  <c:v>5347.0</c:v>
                </c:pt>
                <c:pt idx="3">
                  <c:v>6208.0</c:v>
                </c:pt>
                <c:pt idx="4">
                  <c:v>6342.0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08-09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American</c:v>
                </c:pt>
                <c:pt idx="1">
                  <c:v>Irvington</c:v>
                </c:pt>
                <c:pt idx="2">
                  <c:v>Kennedy</c:v>
                </c:pt>
                <c:pt idx="3">
                  <c:v>Mission</c:v>
                </c:pt>
                <c:pt idx="4">
                  <c:v>Washington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7217.0</c:v>
                </c:pt>
                <c:pt idx="1">
                  <c:v>6390.0</c:v>
                </c:pt>
                <c:pt idx="2">
                  <c:v>5226.0</c:v>
                </c:pt>
                <c:pt idx="3">
                  <c:v>6282.0</c:v>
                </c:pt>
                <c:pt idx="4">
                  <c:v>6374.0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09-10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American</c:v>
                </c:pt>
                <c:pt idx="1">
                  <c:v>Irvington</c:v>
                </c:pt>
                <c:pt idx="2">
                  <c:v>Kennedy</c:v>
                </c:pt>
                <c:pt idx="3">
                  <c:v>Mission</c:v>
                </c:pt>
                <c:pt idx="4">
                  <c:v>Washington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7410.0</c:v>
                </c:pt>
                <c:pt idx="1">
                  <c:v>6377.0</c:v>
                </c:pt>
                <c:pt idx="2">
                  <c:v>5194.0</c:v>
                </c:pt>
                <c:pt idx="3">
                  <c:v>6269.0</c:v>
                </c:pt>
                <c:pt idx="4">
                  <c:v>6420.0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10-11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American</c:v>
                </c:pt>
                <c:pt idx="1">
                  <c:v>Irvington</c:v>
                </c:pt>
                <c:pt idx="2">
                  <c:v>Kennedy</c:v>
                </c:pt>
                <c:pt idx="3">
                  <c:v>Mission</c:v>
                </c:pt>
                <c:pt idx="4">
                  <c:v>Washington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7383.0</c:v>
                </c:pt>
                <c:pt idx="1">
                  <c:v>6596.0</c:v>
                </c:pt>
                <c:pt idx="2">
                  <c:v>5280.0</c:v>
                </c:pt>
                <c:pt idx="3">
                  <c:v>6247.0</c:v>
                </c:pt>
                <c:pt idx="4">
                  <c:v>6454.0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11-12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American</c:v>
                </c:pt>
                <c:pt idx="1">
                  <c:v>Irvington</c:v>
                </c:pt>
                <c:pt idx="2">
                  <c:v>Kennedy</c:v>
                </c:pt>
                <c:pt idx="3">
                  <c:v>Mission</c:v>
                </c:pt>
                <c:pt idx="4">
                  <c:v>Washington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7403.0</c:v>
                </c:pt>
                <c:pt idx="1">
                  <c:v>6859.0</c:v>
                </c:pt>
                <c:pt idx="2">
                  <c:v>5323.0</c:v>
                </c:pt>
                <c:pt idx="3">
                  <c:v>6163.0</c:v>
                </c:pt>
                <c:pt idx="4">
                  <c:v>6432.0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American</c:v>
                </c:pt>
                <c:pt idx="1">
                  <c:v>Irvington</c:v>
                </c:pt>
                <c:pt idx="2">
                  <c:v>Kennedy</c:v>
                </c:pt>
                <c:pt idx="3">
                  <c:v>Mission</c:v>
                </c:pt>
                <c:pt idx="4">
                  <c:v>Washington</c:v>
                </c:pt>
              </c:strCache>
            </c:strRef>
          </c:cat>
          <c:val>
            <c:numRef>
              <c:f>Sheet1!$G$2:$G$6</c:f>
              <c:numCache>
                <c:formatCode>#,##0_);\(#,##0\)</c:formatCode>
                <c:ptCount val="5"/>
                <c:pt idx="0">
                  <c:v>7558.0</c:v>
                </c:pt>
                <c:pt idx="1">
                  <c:v>7046.0</c:v>
                </c:pt>
                <c:pt idx="2">
                  <c:v>5522.0</c:v>
                </c:pt>
                <c:pt idx="3">
                  <c:v>6161.0</c:v>
                </c:pt>
                <c:pt idx="4">
                  <c:v>6453.0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American</c:v>
                </c:pt>
                <c:pt idx="1">
                  <c:v>Irvington</c:v>
                </c:pt>
                <c:pt idx="2">
                  <c:v>Kennedy</c:v>
                </c:pt>
                <c:pt idx="3">
                  <c:v>Mission</c:v>
                </c:pt>
                <c:pt idx="4">
                  <c:v>Washington</c:v>
                </c:pt>
              </c:strCache>
            </c:strRef>
          </c:cat>
          <c:val>
            <c:numRef>
              <c:f>Sheet1!$H$2:$H$6</c:f>
              <c:numCache>
                <c:formatCode>#,##0_);\(#,##0\)</c:formatCode>
                <c:ptCount val="5"/>
                <c:pt idx="0">
                  <c:v>7721.0</c:v>
                </c:pt>
                <c:pt idx="1">
                  <c:v>7337.0</c:v>
                </c:pt>
                <c:pt idx="2">
                  <c:v>5603.0</c:v>
                </c:pt>
                <c:pt idx="3">
                  <c:v>6111.0</c:v>
                </c:pt>
                <c:pt idx="4">
                  <c:v>6523.0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14-15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American</c:v>
                </c:pt>
                <c:pt idx="1">
                  <c:v>Irvington</c:v>
                </c:pt>
                <c:pt idx="2">
                  <c:v>Kennedy</c:v>
                </c:pt>
                <c:pt idx="3">
                  <c:v>Mission</c:v>
                </c:pt>
                <c:pt idx="4">
                  <c:v>Washington</c:v>
                </c:pt>
              </c:strCache>
            </c:strRef>
          </c:cat>
          <c:val>
            <c:numRef>
              <c:f>Sheet1!$I$2:$I$6</c:f>
              <c:numCache>
                <c:formatCode>#,##0_);\(#,##0\)</c:formatCode>
                <c:ptCount val="5"/>
                <c:pt idx="0">
                  <c:v>7814.0</c:v>
                </c:pt>
                <c:pt idx="1">
                  <c:v>7591.0</c:v>
                </c:pt>
                <c:pt idx="2">
                  <c:v>5674.0</c:v>
                </c:pt>
                <c:pt idx="3">
                  <c:v>6093.0</c:v>
                </c:pt>
                <c:pt idx="4">
                  <c:v>6414.0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22"/>
        <c:axId val="2072353688"/>
        <c:axId val="2072357192"/>
      </c:barChart>
      <c:catAx>
        <c:axId val="207235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357192"/>
        <c:crosses val="autoZero"/>
        <c:auto val="1"/>
        <c:lblAlgn val="ctr"/>
        <c:lblOffset val="100"/>
        <c:noMultiLvlLbl val="0"/>
      </c:catAx>
      <c:valAx>
        <c:axId val="2072357192"/>
        <c:scaling>
          <c:orientation val="minMax"/>
          <c:min val="4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353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</c:strCache>
            </c:strRef>
          </c:cat>
          <c:val>
            <c:numRef>
              <c:f>Sheet1!$B$2:$B$12</c:f>
              <c:numCache>
                <c:formatCode>#,##0_);\(#,##0\)</c:formatCode>
                <c:ptCount val="11"/>
                <c:pt idx="0">
                  <c:v>1327.0</c:v>
                </c:pt>
                <c:pt idx="1">
                  <c:v>1389.0</c:v>
                </c:pt>
                <c:pt idx="2">
                  <c:v>1436.0</c:v>
                </c:pt>
                <c:pt idx="3">
                  <c:v>1601.0</c:v>
                </c:pt>
                <c:pt idx="4">
                  <c:v>1707.0</c:v>
                </c:pt>
                <c:pt idx="5">
                  <c:v>1822.0</c:v>
                </c:pt>
                <c:pt idx="6">
                  <c:v>1867.0</c:v>
                </c:pt>
                <c:pt idx="7">
                  <c:v>1973.0</c:v>
                </c:pt>
                <c:pt idx="8">
                  <c:v>2017.0</c:v>
                </c:pt>
                <c:pt idx="9">
                  <c:v>2097.0</c:v>
                </c:pt>
                <c:pt idx="10">
                  <c:v>2157.0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2072392024"/>
        <c:axId val="2072395528"/>
      </c:barChart>
      <c:catAx>
        <c:axId val="207239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395528"/>
        <c:crosses val="autoZero"/>
        <c:auto val="1"/>
        <c:lblAlgn val="ctr"/>
        <c:lblOffset val="100"/>
        <c:noMultiLvlLbl val="0"/>
      </c:catAx>
      <c:valAx>
        <c:axId val="2072395528"/>
        <c:scaling>
          <c:orientation val="minMax"/>
        </c:scaling>
        <c:delete val="1"/>
        <c:axPos val="l"/>
        <c:numFmt formatCode="#,##0_);\(#,##0\)" sourceLinked="1"/>
        <c:majorTickMark val="none"/>
        <c:minorTickMark val="none"/>
        <c:tickLblPos val="nextTo"/>
        <c:crossAx val="2072392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07-08</c:v>
                </c:pt>
                <c:pt idx="1">
                  <c:v>08-09</c:v>
                </c:pt>
                <c:pt idx="2">
                  <c:v>09-10</c:v>
                </c:pt>
                <c:pt idx="3">
                  <c:v>10-11</c:v>
                </c:pt>
                <c:pt idx="4">
                  <c:v>11-12</c:v>
                </c:pt>
                <c:pt idx="5">
                  <c:v>12-13</c:v>
                </c:pt>
                <c:pt idx="6">
                  <c:v>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</c:strCache>
            </c:strRef>
          </c:cat>
          <c:val>
            <c:numRef>
              <c:f>Sheet1!$B$2:$B$12</c:f>
              <c:numCache>
                <c:formatCode>#,##0_);\(#,##0\)</c:formatCode>
                <c:ptCount val="11"/>
                <c:pt idx="0">
                  <c:v>777.0</c:v>
                </c:pt>
                <c:pt idx="1">
                  <c:v>763.0</c:v>
                </c:pt>
                <c:pt idx="2">
                  <c:v>756.0</c:v>
                </c:pt>
                <c:pt idx="3">
                  <c:v>699.0</c:v>
                </c:pt>
                <c:pt idx="4">
                  <c:v>778.0</c:v>
                </c:pt>
                <c:pt idx="5">
                  <c:v>754.0</c:v>
                </c:pt>
                <c:pt idx="6">
                  <c:v>836.0</c:v>
                </c:pt>
                <c:pt idx="7">
                  <c:v>856.0</c:v>
                </c:pt>
                <c:pt idx="8">
                  <c:v>850.0</c:v>
                </c:pt>
                <c:pt idx="9">
                  <c:v>811.0</c:v>
                </c:pt>
                <c:pt idx="10">
                  <c:v>786.0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27"/>
        <c:axId val="2072442824"/>
        <c:axId val="2072446328"/>
      </c:barChart>
      <c:catAx>
        <c:axId val="207244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446328"/>
        <c:crosses val="autoZero"/>
        <c:auto val="1"/>
        <c:lblAlgn val="ctr"/>
        <c:lblOffset val="100"/>
        <c:noMultiLvlLbl val="0"/>
      </c:catAx>
      <c:valAx>
        <c:axId val="2072446328"/>
        <c:scaling>
          <c:orientation val="minMax"/>
        </c:scaling>
        <c:delete val="1"/>
        <c:axPos val="l"/>
        <c:numFmt formatCode="#,##0_);\(#,##0\)" sourceLinked="1"/>
        <c:majorTickMark val="none"/>
        <c:minorTickMark val="none"/>
        <c:tickLblPos val="nextTo"/>
        <c:crossAx val="207244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3" tIns="46952" rIns="93903" bIns="46952" numCol="1" anchor="t" anchorCtr="0" compatLnSpc="1">
            <a:prstTxWarp prst="textNoShape">
              <a:avLst/>
            </a:prstTxWarp>
          </a:bodyPr>
          <a:lstStyle>
            <a:lvl1pPr defTabSz="9391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3" tIns="46952" rIns="93903" bIns="46952" numCol="1" anchor="t" anchorCtr="0" compatLnSpc="1">
            <a:prstTxWarp prst="textNoShape">
              <a:avLst/>
            </a:prstTxWarp>
          </a:bodyPr>
          <a:lstStyle>
            <a:lvl1pPr algn="r" defTabSz="9391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3" tIns="46952" rIns="93903" bIns="46952" numCol="1" anchor="b" anchorCtr="0" compatLnSpc="1">
            <a:prstTxWarp prst="textNoShape">
              <a:avLst/>
            </a:prstTxWarp>
          </a:bodyPr>
          <a:lstStyle>
            <a:lvl1pPr defTabSz="9391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3" tIns="46952" rIns="93903" bIns="46952" numCol="1" anchor="b" anchorCtr="0" compatLnSpc="1">
            <a:prstTxWarp prst="textNoShape">
              <a:avLst/>
            </a:prstTxWarp>
          </a:bodyPr>
          <a:lstStyle>
            <a:lvl1pPr algn="r" defTabSz="938176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C37D06-6780-4144-892C-1B3F3BDBA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69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3" tIns="46952" rIns="93903" bIns="46952" numCol="1" anchor="t" anchorCtr="0" compatLnSpc="1">
            <a:prstTxWarp prst="textNoShape">
              <a:avLst/>
            </a:prstTxWarp>
          </a:bodyPr>
          <a:lstStyle>
            <a:lvl1pPr defTabSz="9391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3" tIns="46952" rIns="93903" bIns="46952" numCol="1" anchor="t" anchorCtr="0" compatLnSpc="1">
            <a:prstTxWarp prst="textNoShape">
              <a:avLst/>
            </a:prstTxWarp>
          </a:bodyPr>
          <a:lstStyle>
            <a:lvl1pPr algn="r" defTabSz="9391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863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3" tIns="46952" rIns="93903" bIns="46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3" tIns="46952" rIns="93903" bIns="46952" numCol="1" anchor="b" anchorCtr="0" compatLnSpc="1">
            <a:prstTxWarp prst="textNoShape">
              <a:avLst/>
            </a:prstTxWarp>
          </a:bodyPr>
          <a:lstStyle>
            <a:lvl1pPr defTabSz="9391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3" tIns="46952" rIns="93903" bIns="46952" numCol="1" anchor="b" anchorCtr="0" compatLnSpc="1">
            <a:prstTxWarp prst="textNoShape">
              <a:avLst/>
            </a:prstTxWarp>
          </a:bodyPr>
          <a:lstStyle>
            <a:lvl1pPr algn="r" defTabSz="938176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912681-D1B8-4998-878F-E113588D6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387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1363" indent="-284163" defTabSz="9350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1413" indent="-227013" defTabSz="9350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8613" indent="-227013" defTabSz="9350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5813" indent="-227013" defTabSz="9350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3013" indent="-227013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0213" indent="-227013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7413" indent="-227013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4613" indent="-227013" defTabSz="935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75C2ED4-37AE-4BF1-8058-95D59AA3162E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2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BF48-E795-401E-867C-25E35D9EC492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06C5-0E6D-4BE7-90F5-AEFD0AC74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47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3F6B-3570-4E1E-B38F-F0889A3BA369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E8C6-ED57-42CD-8949-1004C691C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71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4629-CCF5-49BA-9C32-37AEFA5A9547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244E-E4BA-4988-8644-A2DE1B396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12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EADB-8396-4105-B18E-AA30BCC0DE3B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A0FB-C342-4E8A-8150-357A8A632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249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C5D-0286-42AE-808F-5E0FD9E1F2B5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FEBC-9B94-4359-8FFF-D22D002EC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01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1CA6-934F-4E91-AAD2-235178199D67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BCEB-992B-4AAF-82D7-52D8C396D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32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5E83-EEC9-4200-B288-95897426345A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519D-8075-419D-8F94-5A02B78C2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89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BC581-706E-4225-AFDA-E37946F28E8E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9F2D1-5182-4F6B-8365-266C2EFF4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50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1A41-CFD7-49D5-8B52-427A7636DD9D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54BE-037B-4D83-9D68-2AD5EF3B5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65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C1F0-CC9D-44FD-94F6-2E0ED134476F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B47D6-C604-49B2-B9FF-87B17E17A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33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2255-D416-45E1-AE55-2FD6FDFFFC61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A4F9-DD07-4D41-96D6-C11D0A98E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60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2046-5B4B-4152-9959-5CB076792AD2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E839-8554-4178-B7FD-0BFFD9422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50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11EB-0C5A-4533-9524-6C8668822A0A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659B-2E7B-49D5-92B9-46D8FA9A8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44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A9BCD-5A09-4CD0-8C04-53853680FB56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135A-93E6-4B19-9058-6FF8FE5D9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02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CE2E-D9CF-4C02-9EBF-53F47D333ADF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B66E-E95F-4F6F-8860-358025AB4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90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37D8-88A2-4576-B708-2E4934858837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39BB-1899-453A-9D0C-D1C149F9F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94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0094D-FAD0-4B9C-9FF3-E66AFB99551B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A45D-AE23-447B-B46C-5C04C0394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48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55443FE2-ACDE-4DE6-8CAA-2764076DDC62}" type="datetime1">
              <a:rPr lang="en-US"/>
              <a:pPr>
                <a:defRPr/>
              </a:pPr>
              <a:t>8/8/14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E7242A-074C-495C-977B-046E16A2E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  <p:sldLayoutId id="2147484409" r:id="rId12"/>
    <p:sldLayoutId id="2147484410" r:id="rId13"/>
    <p:sldLayoutId id="2147484411" r:id="rId14"/>
    <p:sldLayoutId id="2147484412" r:id="rId15"/>
    <p:sldLayoutId id="2147484413" r:id="rId16"/>
    <p:sldLayoutId id="2147484414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685800"/>
            <a:ext cx="7696200" cy="2057400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FREMONT UNIFIED SCHOOL DISTRICT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2400" dirty="0" smtClean="0"/>
              <a:t>Educate • Challenge • Inspire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81400"/>
            <a:ext cx="6400800" cy="2819400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3200" dirty="0" smtClean="0"/>
              <a:t>PROPOSED CHANGE to </a:t>
            </a:r>
            <a:r>
              <a:rPr lang="en-US" altLang="en-US" sz="3200" dirty="0" err="1" smtClean="0"/>
              <a:t>weiBEL</a:t>
            </a:r>
            <a:r>
              <a:rPr lang="en-US" altLang="en-US" sz="3200" dirty="0" smtClean="0"/>
              <a:t> &amp; LEITCH/WARM SPRINGS boundary</a:t>
            </a:r>
          </a:p>
          <a:p>
            <a:pPr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en-US" b="1" dirty="0" smtClean="0"/>
          </a:p>
          <a:p>
            <a:pPr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en-US" b="1" dirty="0" smtClean="0"/>
          </a:p>
          <a:p>
            <a:pPr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1400" dirty="0" smtClean="0"/>
              <a:t>August 6, 2014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D9D3B-312D-4928-A02A-C17C42BCB4C7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600200"/>
            <a:ext cx="6711950" cy="4648200"/>
          </a:xfrm>
        </p:spPr>
        <p:txBody>
          <a:bodyPr/>
          <a:lstStyle/>
          <a:p>
            <a:r>
              <a:rPr lang="en-US" dirty="0" smtClean="0"/>
              <a:t>For 2014-15, parents of students who live in the subject area may apply for intra-district transfer for early move base upon availability of space</a:t>
            </a:r>
          </a:p>
          <a:p>
            <a:r>
              <a:rPr lang="en-US" dirty="0" smtClean="0"/>
              <a:t>Students who live in the subject area and attend Leitch/Warm Springs may choose to stay at the current school </a:t>
            </a:r>
          </a:p>
          <a:p>
            <a:pPr lvl="1"/>
            <a:r>
              <a:rPr lang="en-US" dirty="0" smtClean="0"/>
              <a:t>Leitch through grade 2 or 3</a:t>
            </a:r>
          </a:p>
          <a:p>
            <a:pPr lvl="1"/>
            <a:r>
              <a:rPr lang="en-US" dirty="0" smtClean="0"/>
              <a:t>Warm Springs through grade 6</a:t>
            </a:r>
          </a:p>
          <a:p>
            <a:r>
              <a:rPr lang="en-US" dirty="0" smtClean="0"/>
              <a:t>Students from Hackamore development will be assigned to Leitch/Warm Springs, effective immediately</a:t>
            </a:r>
          </a:p>
          <a:p>
            <a:r>
              <a:rPr lang="en-US" dirty="0" smtClean="0"/>
              <a:t>All students will attend Horner Junior High and Irvington High School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295275"/>
            <a:ext cx="698500" cy="768350"/>
          </a:xfrm>
        </p:spPr>
        <p:txBody>
          <a:bodyPr/>
          <a:lstStyle/>
          <a:p>
            <a:pPr>
              <a:defRPr/>
            </a:pPr>
            <a:fld id="{08DB47D6-C604-49B2-B9FF-87B17E17A32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412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039923"/>
              </p:ext>
            </p:extLst>
          </p:nvPr>
        </p:nvGraphicFramePr>
        <p:xfrm>
          <a:off x="827088" y="2052638"/>
          <a:ext cx="6711952" cy="358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994"/>
                <a:gridCol w="848518"/>
                <a:gridCol w="829470"/>
                <a:gridCol w="838994"/>
                <a:gridCol w="838994"/>
                <a:gridCol w="838994"/>
                <a:gridCol w="838994"/>
                <a:gridCol w="8389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Grade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14-15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15-16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16-17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17-18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18-19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19-20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20-21</a:t>
                      </a:r>
                      <a:endParaRPr lang="en-US" sz="1200" dirty="0"/>
                    </a:p>
                  </a:txBody>
                  <a:tcPr/>
                </a:tc>
              </a:tr>
              <a:tr h="4721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3*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Weibel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Weibel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Weibel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295275"/>
            <a:ext cx="698500" cy="768350"/>
          </a:xfrm>
        </p:spPr>
        <p:txBody>
          <a:bodyPr/>
          <a:lstStyle/>
          <a:p>
            <a:pPr>
              <a:defRPr/>
            </a:pPr>
            <a:fld id="{08DB47D6-C604-49B2-B9FF-87B17E17A32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867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If your child is 3</a:t>
            </a:r>
            <a:r>
              <a:rPr lang="en-US" baseline="30000" dirty="0" smtClean="0"/>
              <a:t>rd</a:t>
            </a:r>
            <a:r>
              <a:rPr lang="en-US" dirty="0" smtClean="0"/>
              <a:t> grade at Leitch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8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875366"/>
              </p:ext>
            </p:extLst>
          </p:nvPr>
        </p:nvGraphicFramePr>
        <p:xfrm>
          <a:off x="827088" y="2052638"/>
          <a:ext cx="6711952" cy="358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994"/>
                <a:gridCol w="848518"/>
                <a:gridCol w="829470"/>
                <a:gridCol w="838994"/>
                <a:gridCol w="838994"/>
                <a:gridCol w="838994"/>
                <a:gridCol w="838994"/>
                <a:gridCol w="8389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Grade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14-15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15-16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16-17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17-18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18-19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19-20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20-21</a:t>
                      </a:r>
                      <a:endParaRPr lang="en-US" sz="1200" dirty="0"/>
                    </a:p>
                  </a:txBody>
                  <a:tcPr/>
                </a:tc>
              </a:tr>
              <a:tr h="4721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Leitch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3*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Weibel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Weibel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Warm Springs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Weibel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Weibel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295275"/>
            <a:ext cx="698500" cy="768350"/>
          </a:xfrm>
        </p:spPr>
        <p:txBody>
          <a:bodyPr/>
          <a:lstStyle/>
          <a:p>
            <a:pPr>
              <a:defRPr/>
            </a:pPr>
            <a:fld id="{08DB47D6-C604-49B2-B9FF-87B17E17A32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791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your child is 3</a:t>
            </a:r>
            <a:r>
              <a:rPr lang="en-US" baseline="30000" dirty="0" smtClean="0"/>
              <a:t>rd</a:t>
            </a:r>
            <a:r>
              <a:rPr lang="en-US" dirty="0" smtClean="0"/>
              <a:t> grade at Warm Springs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295275"/>
            <a:ext cx="698500" cy="768350"/>
          </a:xfrm>
        </p:spPr>
        <p:txBody>
          <a:bodyPr/>
          <a:lstStyle/>
          <a:p>
            <a:pPr>
              <a:defRPr/>
            </a:pPr>
            <a:fld id="{08DB47D6-C604-49B2-B9FF-87B17E17A32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023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Districtwide Enrollment Trend</a:t>
            </a:r>
            <a:endParaRPr lang="en-US" dirty="0"/>
          </a:p>
          <a:p>
            <a:pPr>
              <a:defRPr/>
            </a:pPr>
            <a:r>
              <a:rPr lang="en-US" dirty="0" smtClean="0"/>
              <a:t>Enrollment by Attendance Area</a:t>
            </a:r>
          </a:p>
          <a:p>
            <a:pPr>
              <a:defRPr/>
            </a:pPr>
            <a:r>
              <a:rPr lang="en-US" dirty="0" smtClean="0"/>
              <a:t>Leitch/Warm Springs Enrollment Trend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Weibel</a:t>
            </a:r>
            <a:r>
              <a:rPr lang="en-US" dirty="0" smtClean="0"/>
              <a:t> Enrollment Trend</a:t>
            </a:r>
          </a:p>
          <a:p>
            <a:pPr>
              <a:defRPr/>
            </a:pPr>
            <a:r>
              <a:rPr lang="en-US" dirty="0" smtClean="0"/>
              <a:t>Addressing Overcrowding</a:t>
            </a:r>
            <a:endParaRPr lang="en-US" dirty="0"/>
          </a:p>
          <a:p>
            <a:pPr>
              <a:defRPr/>
            </a:pPr>
            <a:r>
              <a:rPr lang="en-US" dirty="0" smtClean="0"/>
              <a:t>Proposed Boundary Change</a:t>
            </a:r>
          </a:p>
          <a:p>
            <a:pPr>
              <a:defRPr/>
            </a:pPr>
            <a:r>
              <a:rPr lang="en-US" dirty="0" smtClean="0"/>
              <a:t>Implementation Plan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47D6-C604-49B2-B9FF-87B17E17A32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41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Districtwide Enrollment Trend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65018" y="2147887"/>
          <a:ext cx="7200899" cy="350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715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Enrollment Growth in the last 6 years – 1,962 or 1% each year</a:t>
            </a:r>
          </a:p>
          <a:p>
            <a:r>
              <a:rPr lang="en-US" sz="1200" dirty="0" smtClean="0"/>
              <a:t>Projected Growth in the next 4 years – 1,574 or 1.1% each year</a:t>
            </a:r>
          </a:p>
        </p:txBody>
      </p:sp>
    </p:spTree>
    <p:extLst>
      <p:ext uri="{BB962C8B-B14F-4D97-AF65-F5344CB8AC3E}">
        <p14:creationId xmlns:p14="http://schemas.microsoft.com/office/powerpoint/2010/main" val="287952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Enrollment Trend By Attendance Area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57225" y="2228850"/>
          <a:ext cx="7581900" cy="37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3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Leitch/Warm Springs Enrollment Trend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86453"/>
              </p:ext>
            </p:extLst>
          </p:nvPr>
        </p:nvGraphicFramePr>
        <p:xfrm>
          <a:off x="665018" y="2147887"/>
          <a:ext cx="7200899" cy="350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791200"/>
            <a:ext cx="702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Enrollment Growth in the last 6 years – 540 students or 5.9% each year</a:t>
            </a:r>
          </a:p>
          <a:p>
            <a:r>
              <a:rPr lang="en-US" sz="1200" dirty="0" smtClean="0"/>
              <a:t>Projected Growth in the next 4 years – 290 students or 4.3% each year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590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Weibel</a:t>
            </a:r>
            <a:r>
              <a:rPr lang="en-US" dirty="0" smtClean="0"/>
              <a:t> Enrollment Trend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392423"/>
              </p:ext>
            </p:extLst>
          </p:nvPr>
        </p:nvGraphicFramePr>
        <p:xfrm>
          <a:off x="665018" y="2147887"/>
          <a:ext cx="7200899" cy="350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7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Overcrowding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Installation of 9 temporary classrooms at Leitch available at the beginning of 2014-15</a:t>
            </a:r>
          </a:p>
          <a:p>
            <a:pPr lvl="1"/>
            <a:r>
              <a:rPr lang="en-US" dirty="0" smtClean="0"/>
              <a:t>Most 3</a:t>
            </a:r>
            <a:r>
              <a:rPr lang="en-US" baseline="30000" dirty="0" smtClean="0"/>
              <a:t>rd</a:t>
            </a:r>
            <a:r>
              <a:rPr lang="en-US" dirty="0" smtClean="0"/>
              <a:t> grade students will be at Leitch for 2014-15, until permanent classrooms are constructed at Warm Springs</a:t>
            </a:r>
          </a:p>
          <a:p>
            <a:r>
              <a:rPr lang="en-US" dirty="0" smtClean="0"/>
              <a:t>Construction of 12 permanent classroom at Warm Springs coming soon</a:t>
            </a:r>
          </a:p>
          <a:p>
            <a:pPr lvl="1"/>
            <a:r>
              <a:rPr lang="en-US" dirty="0" smtClean="0"/>
              <a:t>Targeted completion will be fall of 2015</a:t>
            </a:r>
          </a:p>
          <a:p>
            <a:r>
              <a:rPr lang="en-US" dirty="0" smtClean="0"/>
              <a:t>Proposed change to </a:t>
            </a:r>
            <a:r>
              <a:rPr lang="en-US" dirty="0" err="1" smtClean="0"/>
              <a:t>Weibel</a:t>
            </a:r>
            <a:r>
              <a:rPr lang="en-US" dirty="0" smtClean="0"/>
              <a:t> &amp; Leitch/Warm Springs boundary for board approval on August 13, effective 2015-16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47D6-C604-49B2-B9FF-87B17E17A32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61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Change in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47D6-C604-49B2-B9FF-87B17E17A32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6" y="2057400"/>
            <a:ext cx="6269124" cy="4517121"/>
          </a:xfrm>
        </p:spPr>
      </p:pic>
    </p:spTree>
    <p:extLst>
      <p:ext uri="{BB962C8B-B14F-4D97-AF65-F5344CB8AC3E}">
        <p14:creationId xmlns:p14="http://schemas.microsoft.com/office/powerpoint/2010/main" val="418046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Students in the Subject Area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674605"/>
              </p:ext>
            </p:extLst>
          </p:nvPr>
        </p:nvGraphicFramePr>
        <p:xfrm>
          <a:off x="762000" y="2133600"/>
          <a:ext cx="740410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292"/>
                <a:gridCol w="570575"/>
                <a:gridCol w="499253"/>
                <a:gridCol w="499253"/>
                <a:gridCol w="570575"/>
                <a:gridCol w="570575"/>
                <a:gridCol w="641897"/>
                <a:gridCol w="570575"/>
                <a:gridCol w="7251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of Attendance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Azevada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Chadbourne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Grimmer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Warm Springs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Warwick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Weibel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B47D6-C604-49B2-B9FF-87B17E17A32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03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523</Words>
  <Application>Microsoft Macintosh PowerPoint</Application>
  <PresentationFormat>On-screen Show (4:3)</PresentationFormat>
  <Paragraphs>192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FREMONT UNIFIED SCHOOL DISTRICT Educate • Challenge • Inspire</vt:lpstr>
      <vt:lpstr>Outline</vt:lpstr>
      <vt:lpstr>Districtwide Enrollment Trend</vt:lpstr>
      <vt:lpstr>K-12 Enrollment Trend By Attendance Area</vt:lpstr>
      <vt:lpstr>Leitch/Warm Springs Enrollment Trend</vt:lpstr>
      <vt:lpstr>Weibel Enrollment Trend</vt:lpstr>
      <vt:lpstr>Addressing Overcrowding</vt:lpstr>
      <vt:lpstr>Proposed Change in Boundary</vt:lpstr>
      <vt:lpstr>Number of Students in the Subject Area</vt:lpstr>
      <vt:lpstr>Implementation Plan</vt:lpstr>
      <vt:lpstr>Implementation Plan </vt:lpstr>
      <vt:lpstr>Implementation Plan </vt:lpstr>
      <vt:lpstr>Questions, comments, input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2014-06-02T18:43:04Z</dcterms:created>
  <dcterms:modified xsi:type="dcterms:W3CDTF">2014-08-09T05:29:30Z</dcterms:modified>
</cp:coreProperties>
</file>